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2" r:id="rId1"/>
  </p:sldMasterIdLst>
  <p:notesMasterIdLst>
    <p:notesMasterId r:id="rId45"/>
  </p:notesMasterIdLst>
  <p:sldIdLst>
    <p:sldId id="256" r:id="rId2"/>
    <p:sldId id="401" r:id="rId3"/>
    <p:sldId id="358" r:id="rId4"/>
    <p:sldId id="365" r:id="rId5"/>
    <p:sldId id="377" r:id="rId6"/>
    <p:sldId id="378" r:id="rId7"/>
    <p:sldId id="363" r:id="rId8"/>
    <p:sldId id="368" r:id="rId9"/>
    <p:sldId id="375" r:id="rId10"/>
    <p:sldId id="383" r:id="rId11"/>
    <p:sldId id="373" r:id="rId12"/>
    <p:sldId id="384" r:id="rId13"/>
    <p:sldId id="431" r:id="rId14"/>
    <p:sldId id="385" r:id="rId15"/>
    <p:sldId id="386" r:id="rId16"/>
    <p:sldId id="387" r:id="rId17"/>
    <p:sldId id="411" r:id="rId18"/>
    <p:sldId id="429" r:id="rId19"/>
    <p:sldId id="374" r:id="rId20"/>
    <p:sldId id="388" r:id="rId21"/>
    <p:sldId id="389" r:id="rId22"/>
    <p:sldId id="390" r:id="rId23"/>
    <p:sldId id="391" r:id="rId24"/>
    <p:sldId id="419" r:id="rId25"/>
    <p:sldId id="393" r:id="rId26"/>
    <p:sldId id="394" r:id="rId27"/>
    <p:sldId id="396" r:id="rId28"/>
    <p:sldId id="398" r:id="rId29"/>
    <p:sldId id="399" r:id="rId30"/>
    <p:sldId id="432" r:id="rId31"/>
    <p:sldId id="434" r:id="rId32"/>
    <p:sldId id="433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279" r:id="rId44"/>
  </p:sldIdLst>
  <p:sldSz cx="9144000" cy="6858000" type="screen4x3"/>
  <p:notesSz cx="68119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Účetní" initials="Ú" lastIdx="1" clrIdx="0">
    <p:extLst>
      <p:ext uri="{19B8F6BF-5375-455C-9EA6-DF929625EA0E}">
        <p15:presenceInfo xmlns:p15="http://schemas.microsoft.com/office/powerpoint/2012/main" userId="Účetní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5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 autoAdjust="0"/>
    <p:restoredTop sz="89247" autoAdjust="0"/>
  </p:normalViewPr>
  <p:slideViewPr>
    <p:cSldViewPr>
      <p:cViewPr varScale="1">
        <p:scale>
          <a:sx n="114" d="100"/>
          <a:sy n="114" d="100"/>
        </p:scale>
        <p:origin x="156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9T06:56:12.63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76368-894C-4CD7-8A7F-F95E255B411C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02BBB-658B-4D08-A071-BB12DD36B1F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61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nic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074786B-29A4-4BB9-AD03-9AC87B7D9BB5}" type="datetimeFigureOut">
              <a:rPr lang="cs-CZ" smtClean="0"/>
              <a:pPr/>
              <a:t>24.5.2024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51AE83-6C39-45AC-9FE6-59EEDAC47EA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6B5"/>
            </a:gs>
            <a:gs pos="33000">
              <a:srgbClr val="85C2FF"/>
            </a:gs>
            <a:gs pos="66000">
              <a:srgbClr val="C4D6EB"/>
            </a:gs>
            <a:gs pos="100000">
              <a:srgbClr val="FFED0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833872" y="5518973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i="0" kern="12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Prezentace Obce </a:t>
            </a:r>
            <a:r>
              <a:rPr lang="cs-CZ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Vražné</a:t>
            </a:r>
            <a:endParaRPr lang="cs-CZ" sz="3200" b="1" i="0" kern="12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cs-CZ" sz="2800" b="0" i="0" kern="12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48" y="1659735"/>
            <a:ext cx="3565903" cy="35569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C7DCA5-14DF-22DE-0DD5-3B56D64FF5CE}"/>
              </a:ext>
            </a:extLst>
          </p:cNvPr>
          <p:cNvSpPr txBox="1"/>
          <p:nvPr/>
        </p:nvSpPr>
        <p:spPr>
          <a:xfrm>
            <a:off x="3221695" y="711155"/>
            <a:ext cx="292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PROJEKTY</a:t>
            </a:r>
          </a:p>
        </p:txBody>
      </p:sp>
    </p:spTree>
    <p:extLst>
      <p:ext uri="{BB962C8B-B14F-4D97-AF65-F5344CB8AC3E}">
        <p14:creationId xmlns:p14="http://schemas.microsoft.com/office/powerpoint/2010/main" val="16202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Učebny ZŠ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7B0244-034C-C448-CF32-8E294AA471A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7552"/>
            <a:ext cx="7354298" cy="56418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Učebny ZŠ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7972" y="1196752"/>
            <a:ext cx="8636516" cy="4854280"/>
          </a:xfrm>
        </p:spPr>
        <p:txBody>
          <a:bodyPr/>
          <a:lstStyle/>
          <a:p>
            <a:endParaRPr lang="cs-CZ" b="1" dirty="0">
              <a:latin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</a:rPr>
              <a:t>projektová dokumentace: 452.250 Kč</a:t>
            </a:r>
          </a:p>
          <a:p>
            <a:r>
              <a:rPr lang="cs-CZ" dirty="0">
                <a:latin typeface="Calibri" panose="020F0502020204030204" pitchFamily="34" charset="0"/>
              </a:rPr>
              <a:t>žádost o dotaci na PD u MSK: čekáme na rozhodnutí</a:t>
            </a:r>
          </a:p>
          <a:p>
            <a:r>
              <a:rPr lang="cs-CZ" dirty="0">
                <a:latin typeface="Calibri" panose="020F0502020204030204" pitchFamily="34" charset="0"/>
              </a:rPr>
              <a:t>fáze – podáno na stavebním úřadě pro stavební povolení</a:t>
            </a:r>
          </a:p>
          <a:p>
            <a:r>
              <a:rPr lang="cs-CZ" dirty="0">
                <a:latin typeface="Calibri" panose="020F0502020204030204" pitchFamily="34" charset="0"/>
              </a:rPr>
              <a:t>celkové náklady: 7.500.000 Kč</a:t>
            </a:r>
          </a:p>
          <a:p>
            <a:r>
              <a:rPr lang="cs-CZ" dirty="0">
                <a:latin typeface="Calibri" panose="020F0502020204030204" pitchFamily="34" charset="0"/>
              </a:rPr>
              <a:t>realizace: r. 2025 – realizace po schválení dotace z MAS Poodří ve výši 95%</a:t>
            </a:r>
          </a:p>
          <a:p>
            <a:r>
              <a:rPr lang="cs-CZ" dirty="0">
                <a:latin typeface="Calibri" panose="020F0502020204030204" pitchFamily="34" charset="0"/>
              </a:rPr>
              <a:t>žádost o dotaci podána v tomto roce, projekt nebyl podpořen, ale byl zařazen do náhradních projektů.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1E5750-83C4-3A51-6EA4-6113E770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87552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44000">
              <a:srgbClr val="C4D6EB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Rekonstrukce OÚ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6CD7718-7864-18D0-B1B4-92963D8A75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7552"/>
            <a:ext cx="7344816" cy="564184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A1BD5-4C42-4B4E-978B-CBBFF75F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Rekonstrukce OÚ</a:t>
            </a:r>
            <a:endParaRPr lang="cs-CZ" dirty="0">
              <a:solidFill>
                <a:srgbClr val="0076B5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BD659BA-0D3F-EF28-5C6D-1677014B11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272807" cy="5720680"/>
          </a:xfrm>
        </p:spPr>
      </p:pic>
    </p:spTree>
    <p:extLst>
      <p:ext uri="{BB962C8B-B14F-4D97-AF65-F5344CB8AC3E}">
        <p14:creationId xmlns:p14="http://schemas.microsoft.com/office/powerpoint/2010/main" val="155460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Rekonstrukce OÚ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68669" y="2286000"/>
            <a:ext cx="8503920" cy="4572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cs-CZ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</a:rPr>
              <a:t>projektová dokumentace: 	193.600 Kč s DPH</a:t>
            </a:r>
          </a:p>
          <a:p>
            <a:r>
              <a:rPr lang="cs-CZ" dirty="0">
                <a:latin typeface="Calibri" panose="020F0502020204030204" pitchFamily="34" charset="0"/>
              </a:rPr>
              <a:t>celkové náklady: 			3.000.000 Kč</a:t>
            </a:r>
          </a:p>
          <a:p>
            <a:r>
              <a:rPr lang="cs-CZ" dirty="0">
                <a:latin typeface="Calibri" panose="020F0502020204030204" pitchFamily="34" charset="0"/>
              </a:rPr>
              <a:t>dotace MMR: 			zatím nevypsáno</a:t>
            </a:r>
          </a:p>
          <a:p>
            <a:r>
              <a:rPr lang="cs-CZ" dirty="0">
                <a:latin typeface="Calibri" panose="020F0502020204030204" pitchFamily="34" charset="0"/>
              </a:rPr>
              <a:t>realizace: 				po schválení dotace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27022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65000">
              <a:srgbClr val="85C2FF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Hasičské auto - dodávka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D1D0BD-3725-E441-8E91-96901CF9E11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488832" cy="478214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87552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Hasičské auto - dodávka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8503920" cy="4572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hasičský automobil – pro 9 osob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celkové náklady: 		1.650.000 Kč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dotace: 			1.567.500 Kč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vlastní zdroje: 		      82.500 Kč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dotace schválená v MAS Poodří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fáze: čeká se na schválení dotace v IROP – mělo by být podpořeno, vzhledem ke schválení v MAS Poodří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nákup vozidla: 		10/2024</a:t>
            </a:r>
          </a:p>
          <a:p>
            <a:pPr>
              <a:buFont typeface="Wingdings" pitchFamily="2" charset="2"/>
              <a:buChar char="Ø"/>
            </a:pPr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87A012-E994-BEB6-4AEA-5FCC741C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06750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00000">
              <a:srgbClr val="FFED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Rekonstrukce expozice RD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81E19AA-D2A4-F617-27D6-36D2B82C256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7552"/>
            <a:ext cx="7920880" cy="5537791"/>
          </a:xfrm>
        </p:spPr>
      </p:pic>
    </p:spTree>
    <p:extLst>
      <p:ext uri="{BB962C8B-B14F-4D97-AF65-F5344CB8AC3E}">
        <p14:creationId xmlns:p14="http://schemas.microsoft.com/office/powerpoint/2010/main" val="2192047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62000">
              <a:srgbClr val="85C2FF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Rekonstrukce expozice RD</a:t>
            </a:r>
            <a:endParaRPr lang="cs-CZ" sz="3600" b="1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916832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 modernizace expozice – interaktivní prvky, AI komunikace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přemístění knihovny 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předláždění dvora 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celkové náklady: 	22.000.000 Kč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projektová dokumentace: platné stavební povolení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hledání zdrojů: INTERREG – spolupráce s obci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Pilszcz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PL, 		         	       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Bordov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SK – připravují se záměry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dotace: 		80% z celkových nákladů </a:t>
            </a:r>
          </a:p>
          <a:p>
            <a:pPr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realizace: 		po získání dotací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A0F19A-8F51-E37F-7915-2E835F5D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45564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	</a:t>
            </a:r>
          </a:p>
          <a:p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8D6E0F-3653-732D-8413-B8E768FE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" y="1496628"/>
            <a:ext cx="8784976" cy="38647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C5DA4C-AC86-FBA5-7693-4DBD4B44B25C}"/>
              </a:ext>
            </a:extLst>
          </p:cNvPr>
          <p:cNvSpPr txBox="1"/>
          <p:nvPr/>
        </p:nvSpPr>
        <p:spPr>
          <a:xfrm>
            <a:off x="155374" y="520923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Pozemek 1656 směr rybníky, rozloha 43.000 m2, nové plochy:</a:t>
            </a:r>
          </a:p>
          <a:p>
            <a:r>
              <a:rPr lang="cs-CZ" sz="1600" dirty="0"/>
              <a:t>1. ostatní plochy 24.000 m2</a:t>
            </a:r>
          </a:p>
          <a:p>
            <a:r>
              <a:rPr lang="cs-CZ" sz="1600" dirty="0"/>
              <a:t>2. bytová výstavba 16.000 m2</a:t>
            </a:r>
          </a:p>
          <a:p>
            <a:r>
              <a:rPr lang="cs-CZ" sz="1600" dirty="0"/>
              <a:t>3. veřejná zeleň 3.000 m2</a:t>
            </a:r>
          </a:p>
          <a:p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B6F941-D3F9-E984-7BFF-40ACADB2E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3" y="942858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Cyklostezka Vražné – Jeseník nad Odrou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B6ACCE-2DE6-CF4F-B8C1-933A0EC4F5A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484784"/>
            <a:ext cx="7200800" cy="4854153"/>
          </a:xfrm>
          <a:gradFill flip="none" rotWithShape="1">
            <a:gsLst>
              <a:gs pos="0">
                <a:srgbClr val="0076B5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D00"/>
              </a:gs>
            </a:gsLst>
            <a:lin ang="18900000" scaled="1"/>
            <a:tileRect/>
          </a:gradFill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35" y="902226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70000">
              <a:srgbClr val="C4D6EB"/>
            </a:gs>
            <a:gs pos="100000">
              <a:srgbClr val="FFED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  <a:endParaRPr lang="cs-CZ" sz="36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z="800" dirty="0">
              <a:latin typeface="Calibri" panose="020F0502020204030204" pitchFamily="34" charset="0"/>
            </a:endParaRPr>
          </a:p>
          <a:p>
            <a:endParaRPr lang="cs-CZ" sz="800" dirty="0">
              <a:latin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8CCA20-FB23-5271-634E-54EA3DEB3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58573"/>
            <a:ext cx="6714490" cy="4340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401CA6-41F2-413A-1DE0-00411CDE4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13" y="941709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100000">
              <a:srgbClr val="FFED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  <a:endParaRPr lang="cs-CZ" sz="36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z="80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cs-CZ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3" y="1027103"/>
            <a:ext cx="703354" cy="7015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B2D010-8F7A-C80A-C1CB-015A5C597E7C}"/>
              </a:ext>
            </a:extLst>
          </p:cNvPr>
          <p:cNvSpPr txBox="1"/>
          <p:nvPr/>
        </p:nvSpPr>
        <p:spPr>
          <a:xfrm>
            <a:off x="107504" y="2708920"/>
            <a:ext cx="87286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pozemek parc. č. 1498/1 v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k.ú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. Vražné u Oder </a:t>
            </a:r>
          </a:p>
          <a:p>
            <a:pPr marL="285750" indent="-285750">
              <a:buFontTx/>
              <a:buChar char="-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změna z ostatních ploch na bytovou výstavbu</a:t>
            </a:r>
          </a:p>
          <a:p>
            <a:pPr marL="285750" indent="-285750">
              <a:buFontTx/>
              <a:buChar char="-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parcela je zasíťovaná a může se nabídnout k prodeji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  <a:endParaRPr lang="cs-CZ" sz="3600" dirty="0">
              <a:latin typeface="Calibri" panose="020F0502020204030204" pitchFamily="34" charset="0"/>
            </a:endParaRP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C0B5ACD0-DA6F-A6DF-8895-9DB8030821F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5" y="1444825"/>
            <a:ext cx="8928992" cy="5184575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00EDEA2-A390-D8D2-72E9-C93E9663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3" y="958952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  <a:endParaRPr lang="cs-CZ" sz="36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sz="800" dirty="0">
              <a:latin typeface="Calibri" panose="020F0502020204030204" pitchFamily="34" charset="0"/>
            </a:endParaRPr>
          </a:p>
          <a:p>
            <a:pPr>
              <a:buNone/>
            </a:pPr>
            <a:endParaRPr lang="cs-CZ" sz="800" dirty="0"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cs-CZ" sz="2400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3" y="1027103"/>
            <a:ext cx="703354" cy="70159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C8F7FF-42C4-E197-BB82-DD5E2E533548}"/>
              </a:ext>
            </a:extLst>
          </p:cNvPr>
          <p:cNvSpPr txBox="1"/>
          <p:nvPr/>
        </p:nvSpPr>
        <p:spPr>
          <a:xfrm>
            <a:off x="179512" y="2564904"/>
            <a:ext cx="8856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pozemek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č. 1423 v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k.ú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Vražné u Oder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rozloha 14.065 m2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změna z VZ a ploch veřejného prostranství na BV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vypracována studie zástavby – 15.000 Kč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9 nových parcel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 parcela by mohla být využita pro stavbu Domova pro seniory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Změna územního plánu</a:t>
            </a:r>
            <a:endParaRPr lang="cs-CZ" sz="36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8503920" cy="4572000"/>
          </a:xfrm>
        </p:spPr>
        <p:txBody>
          <a:bodyPr>
            <a:normAutofit/>
          </a:bodyPr>
          <a:lstStyle/>
          <a:p>
            <a:endParaRPr lang="cs-CZ" sz="800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buFont typeface="Wingdings" pitchFamily="2" charset="2"/>
              <a:buChar char="Ø"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cs-CZ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3" y="1027103"/>
            <a:ext cx="703354" cy="7015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566292-3429-E2C0-2CA9-0D74064A4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7" y="1027103"/>
            <a:ext cx="7390106" cy="52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accent2"/>
                </a:solidFill>
                <a:latin typeface="Calibri" panose="020F0502020204030204" pitchFamily="34" charset="0"/>
              </a:rPr>
              <a:t>Přemístění autobusové zastávky v Hynčicích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cs-CZ" dirty="0"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35216"/>
            <a:ext cx="703354" cy="7015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E103A6-0471-59A6-A332-0943F1409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" y="1831068"/>
            <a:ext cx="8244408" cy="42679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accent2"/>
                </a:solidFill>
                <a:latin typeface="Calibri" panose="020F0502020204030204" pitchFamily="34" charset="0"/>
              </a:rPr>
              <a:t>Přemístění autobusové zastávky v Hynčicích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2295357"/>
            <a:ext cx="7560840" cy="310209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</a:rPr>
              <a:t>připravená studie pro změnu umístění zastávky na točnu v Hynčicích</a:t>
            </a:r>
          </a:p>
          <a:p>
            <a:pPr marL="0" indent="0" algn="just">
              <a:buNone/>
            </a:pPr>
            <a:endParaRPr lang="cs-CZ" sz="3200" dirty="0"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</a:rPr>
              <a:t>čeká se na schválení – Odbor dopravy MSK</a:t>
            </a:r>
          </a:p>
          <a:p>
            <a:pPr marL="0" indent="0" algn="just">
              <a:buNone/>
            </a:pPr>
            <a:endParaRPr lang="cs-CZ" sz="3200" dirty="0">
              <a:latin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</a:rPr>
              <a:t>v případě kladného stanoviska – příprava PD</a:t>
            </a:r>
          </a:p>
          <a:p>
            <a:pPr algn="just">
              <a:buFont typeface="Wingdings" pitchFamily="2" charset="2"/>
              <a:buChar char="Ø"/>
            </a:pPr>
            <a:endParaRPr lang="cs-CZ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28732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Calibri" panose="020F0502020204030204" pitchFamily="34" charset="0"/>
              </a:rPr>
              <a:t>Sběrné místo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BD584DB-B090-BBC4-1DF0-C157B2D98EA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7174"/>
            <a:ext cx="8064895" cy="4998169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35774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70000">
              <a:srgbClr val="C4D6EB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Calibri" panose="020F0502020204030204" pitchFamily="34" charset="0"/>
              </a:rPr>
              <a:t>Sběrné místo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endParaRPr lang="cs-CZ" sz="24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parcela číslo 373/1 v </a:t>
            </a:r>
            <a:r>
              <a:rPr lang="cs-CZ" sz="2400" dirty="0" err="1">
                <a:latin typeface="Calibri" panose="020F0502020204030204" pitchFamily="34" charset="0"/>
              </a:rPr>
              <a:t>k.ú</a:t>
            </a:r>
            <a:r>
              <a:rPr lang="cs-CZ" sz="2400" dirty="0">
                <a:latin typeface="Calibri" panose="020F0502020204030204" pitchFamily="34" charset="0"/>
              </a:rPr>
              <a:t>. Vražné u Oder, o rozloze 1304 m2</a:t>
            </a:r>
          </a:p>
          <a:p>
            <a:r>
              <a:rPr lang="cs-CZ" sz="2400" dirty="0">
                <a:latin typeface="Calibri" panose="020F0502020204030204" pitchFamily="34" charset="0"/>
              </a:rPr>
              <a:t>zřízení sběrného místa na recyklovatelné odpady a velkoobjemový odpad</a:t>
            </a:r>
          </a:p>
          <a:p>
            <a:r>
              <a:rPr lang="cs-CZ" sz="2400" dirty="0">
                <a:latin typeface="Calibri" panose="020F0502020204030204" pitchFamily="34" charset="0"/>
              </a:rPr>
              <a:t>dotace: přes Mikroregion </a:t>
            </a:r>
            <a:r>
              <a:rPr lang="cs-CZ" sz="2400" dirty="0" err="1">
                <a:latin typeface="Calibri" panose="020F0502020204030204" pitchFamily="34" charset="0"/>
              </a:rPr>
              <a:t>Odersko</a:t>
            </a:r>
            <a:r>
              <a:rPr lang="cs-CZ" sz="2400" dirty="0">
                <a:latin typeface="Calibri" panose="020F0502020204030204" pitchFamily="34" charset="0"/>
              </a:rPr>
              <a:t> – z operačního programu ŽP – efektivní nakládání s recyklovatelnými odpady</a:t>
            </a:r>
          </a:p>
          <a:p>
            <a:r>
              <a:rPr lang="cs-CZ" sz="2400" dirty="0">
                <a:latin typeface="Calibri" panose="020F0502020204030204" pitchFamily="34" charset="0"/>
              </a:rPr>
              <a:t>pořízení 3 kontejnerů na velkoobjemový odpad, 2 kontejnerů na recyklovatelný odpad, stavba lehkého přístřešku na uskladnění techniky (traktor, vlečka)</a:t>
            </a:r>
          </a:p>
          <a:p>
            <a:r>
              <a:rPr lang="cs-CZ" sz="2400" dirty="0">
                <a:latin typeface="Calibri" panose="020F0502020204030204" pitchFamily="34" charset="0"/>
              </a:rPr>
              <a:t>běží proces územního rozhodnutí – pozemek bude připojen na vodovodní řád a bude zřízena přípojka elektřiny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35" y="987552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accent2"/>
                </a:solidFill>
                <a:latin typeface="Calibri" panose="020F0502020204030204" pitchFamily="34" charset="0"/>
              </a:rPr>
              <a:t>Optický kabel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EEFF5F8-B8EF-E775-E4EB-5521D7F69D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" y="1340768"/>
            <a:ext cx="8352927" cy="504400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06503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Cyklostezka Vražné – Jeseník nad Odrou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gradFill>
            <a:gsLst>
              <a:gs pos="0">
                <a:srgbClr val="FFED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0076B5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nákup pozemku: 			150.000 Kč </a:t>
            </a:r>
          </a:p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projektová dokumentace: 	232.500 Kč bez DPH</a:t>
            </a:r>
          </a:p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dotace na PD: 			225.000 Kč</a:t>
            </a:r>
          </a:p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náklady na realizaci: 		1.156.063 Kč s DPH</a:t>
            </a:r>
          </a:p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dotace na realizaci z MSK: 	80% z celkových nákladů</a:t>
            </a:r>
          </a:p>
          <a:p>
            <a:pPr algn="just">
              <a:buFont typeface="Wingdings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</a:rPr>
              <a:t>realizace a dokončení: 		6-9/2024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6A6EBD-F35D-83A0-5DF3-011BBEA7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970919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B7EE3-98BE-84E4-877C-A713028F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accent2"/>
                </a:solidFill>
                <a:latin typeface="Calibri" panose="020F0502020204030204" pitchFamily="34" charset="0"/>
              </a:rPr>
              <a:t>Optický kabel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96BC54-49A3-7149-0B8A-05CBC44754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76" y="2492896"/>
            <a:ext cx="8503920" cy="4572000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odsouhlasená trasa vedení optického kabelu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podáno na stavební úřad - projektová dokumentace pro územní rozhodnutí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dotace: Ministerstvo obchodu  - 100%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realizace: 2025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pouze pro obec Vražné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FFDFF9-0A7F-C2C7-1048-61366279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87552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9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E8BE9-77B6-ACA6-D947-E9201630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92549C-9EBC-B556-9BEC-AF6B63D0CD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" y="1443809"/>
            <a:ext cx="8784976" cy="5400600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69AAB94-EF6B-0812-C33A-BDB3415C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3" y="987552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0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A3D88-5D32-A8B8-F130-DD1DDE50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 a ČOV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79842-218A-936F-7EA9-51FB7EB9EA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6992" y="1844824"/>
            <a:ext cx="8503920" cy="4572000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pořízení TES: v r. 2023 – cena:	169.400 Kč s DPH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vybrána varianta – gravitační kanalizace společná s Mankovicemi.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vybrán dodavatel PD pro DUR: AQUA PROCON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Za cenu: 		2.358.290 Kč s DPH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společný projekt s Mankovicemi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náklady na PD: 			60% Vražné, 40% Mankovice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projektová dokumentace: 	1.414.974 Kč s DPH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projednány trasy umístění kanalizace s Povodí Odry, SSMSK, občané dotčených pozemků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podání PD pro DUR do konce června 2024 – změna stavebního zákona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 schválení PD pro DUR proběhne  výběrové řízení na pořízení PD pro stavební povolení – podzim zima 2024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PD řeší odkanalizování obcí Vražné, Hynčice, Emauzy, odvod dešťových vod pod tělesem chodníků a samostatně chodník kolem hlavní cesty ve Vražném a umístění VO kolem chodníků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2FBB53-3ECC-AB8D-D13B-AFCB1037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890117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C5AF2-A6C7-EBC5-BCB5-A32F6F46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 a ČOV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6AE3A-B8F0-5533-71CB-CAA331BA400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gravitační kanalizace:	 	151.712.700 Kč </a:t>
            </a:r>
          </a:p>
          <a:p>
            <a:pPr marL="0" indent="0">
              <a:buNone/>
            </a:pPr>
            <a:r>
              <a:rPr lang="cs-CZ" dirty="0"/>
              <a:t>ČOV společná s Mankovicemi:	 41 397 000 Kč</a:t>
            </a:r>
          </a:p>
          <a:p>
            <a:pPr marL="0" indent="0">
              <a:buNone/>
            </a:pPr>
            <a:r>
              <a:rPr lang="cs-CZ" dirty="0"/>
              <a:t>podíl na ČOV 60%:			 24 838 000Kč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Možnost rozdělit na etapy: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Vražné kanalizace : 		           	90.499.600 Kč</a:t>
            </a:r>
          </a:p>
          <a:p>
            <a:pPr marL="0" indent="0">
              <a:buNone/>
            </a:pPr>
            <a:r>
              <a:rPr lang="cs-CZ" dirty="0"/>
              <a:t>Hynčice: 				45.443.500 Kč</a:t>
            </a:r>
          </a:p>
          <a:p>
            <a:pPr marL="0" indent="0">
              <a:buNone/>
            </a:pPr>
            <a:r>
              <a:rPr lang="cs-CZ" dirty="0"/>
              <a:t>Emauzy: 				15.769.600  Kč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Rozdělení na etapy rozhodne zastupitelstvo před podáním PD pro stavební povolení.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BFB0A6-9B6A-58F4-A3E6-4CB13436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987552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52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AFF68-14A2-E9EF-7709-1E246DF2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 a ČOV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6424B1-B794-2264-D2F0-5DA9354D800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    </a:t>
            </a:r>
            <a:r>
              <a:rPr lang="cs-CZ" sz="2400" b="1" dirty="0"/>
              <a:t>zajištění finančních zdrojů:</a:t>
            </a:r>
          </a:p>
          <a:p>
            <a:r>
              <a:rPr lang="cs-CZ" sz="2400" dirty="0"/>
              <a:t>dotace  SFŽP nyní 60% z celkových nákladů</a:t>
            </a:r>
          </a:p>
          <a:p>
            <a:r>
              <a:rPr lang="cs-CZ" sz="2400" dirty="0"/>
              <a:t>úvěr MŽP 20% z celkových nákladů – 1% úrok</a:t>
            </a:r>
          </a:p>
          <a:p>
            <a:r>
              <a:rPr lang="cs-CZ" sz="2400" dirty="0"/>
              <a:t>úvěr MSK Jessica 10% z celkových nákladů – úrok 2,1%</a:t>
            </a:r>
          </a:p>
          <a:p>
            <a:r>
              <a:rPr lang="cs-CZ" sz="2400" dirty="0"/>
              <a:t>vlastní zdroje: 10% - máme na účtech</a:t>
            </a:r>
          </a:p>
          <a:p>
            <a:r>
              <a:rPr lang="cs-CZ" sz="2400" dirty="0"/>
              <a:t>Další možnosti financování: </a:t>
            </a:r>
          </a:p>
          <a:p>
            <a:pPr marL="0" indent="0">
              <a:buNone/>
            </a:pPr>
            <a:r>
              <a:rPr lang="cs-CZ" sz="2400" dirty="0"/>
              <a:t>- spolupráce s místními investory – firma MOFE – příjem z     instalace FVE a příjem z výroby el. Energie v katastru Vražné</a:t>
            </a:r>
          </a:p>
          <a:p>
            <a:pPr marL="0" indent="0">
              <a:buNone/>
            </a:pPr>
            <a:r>
              <a:rPr lang="cs-CZ" sz="2400" dirty="0"/>
              <a:t>- prodej stavebních pozemků ve vlastnictví obce po zasíťování </a:t>
            </a:r>
          </a:p>
          <a:p>
            <a:pPr marL="0" indent="0">
              <a:buNone/>
            </a:pPr>
            <a:r>
              <a:rPr lang="cs-CZ" sz="2400" dirty="0"/>
              <a:t>- možnost komerčního úvěru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CB80B8-6009-55D1-5CDD-51346B80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24803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6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FF2AF-ECE7-F46B-7B32-5E2C7B70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 a ČOV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731FB-82FF-8BB8-7716-4AF4DEFE781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1686622"/>
            <a:ext cx="8503920" cy="4572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Proč kanalizaci připravovat a realizovat?</a:t>
            </a:r>
          </a:p>
          <a:p>
            <a:pPr algn="ctr"/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směrnice EU, která snižuje povinnost odkanalizování aglomerací od 1000 obyvatel, bude brzy schválená i do legislativy ČR, aglomerace je Vražné, Hynčice, Emauzy, Mankovice = 1.500 obyvatel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většina domácností nedodržuje zákon o odpadních vodách a náprava řešení je pro každou domácnost zvlášť velmi nákladná – pořízení nové ČOV nebo instalace jímky bez přepadu na vyvážení – vývoz jímek cca 1700 Kč min. 1 měsíčně, splaškové vody by nebylo kam vyvážet, okolní čističky odpadních vod nemají kapacitu na čištění takového množství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odlehčíme životnímu prostředí, což je hlavní důvod těchto opatření, příroda si neporadí s chemikáliemi z pracích prostředků, myček, rozpouštědly atd.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čisté příkopy, čistá voda v potoku, možnost výstavby chodníků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3077C3-2A12-0861-2317-D6EBB230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906750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26576-9D1C-B427-4197-8A4F1FA3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Kanalizace a ČOV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F2D123-8F17-16EF-8164-9F1E60E3A6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2277544"/>
            <a:ext cx="8503920" cy="4572000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okolních obcích – Bělotín, Jeseník nad Odrou, Odry, Suchdol nad Odrou – mají již odkanalizováno a občané tento náklad zvládají a jsou spokojení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zhodnocení pozemků v obci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obec Vražné tento těžký úkol také zvládne a po napojení obyvatel na řad splaškové kanalizace, budou mít občané o starost méně, přenesou povinnost s nakládáním s odpadními vodami na obec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3145B1-CD79-728F-68DC-E410ED97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906750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5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3FED7-A131-E613-26DD-C271CD04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Investice do FVE v katastru obce Vražné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80693B-3525-616E-895D-13A7D8F3631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784976" cy="45720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firma MOFE má zájem na katastru obce Vražné instalovat FVE</a:t>
            </a:r>
          </a:p>
          <a:p>
            <a:r>
              <a:rPr lang="cs-CZ" dirty="0"/>
              <a:t>zastupitelstvo odsouhlasilo záměr instalace FVE na plochách pro podnikání za bývalým JZD v Hynčicích byla podepsána smlouva o spolupráci mezi firmou MOFE a obcí Vražné, která zajišťuje příjem obce z instalovaného výkonu FVE </a:t>
            </a:r>
          </a:p>
          <a:p>
            <a:r>
              <a:rPr lang="cs-CZ" dirty="0"/>
              <a:t>firma MOFE má zájem si pronajmout obecní pozemky na instalaci FVE </a:t>
            </a:r>
          </a:p>
          <a:p>
            <a:r>
              <a:rPr lang="cs-CZ" dirty="0"/>
              <a:t>pronájem na 25 let – přibližně výnos: 	  2.600.000 Kč</a:t>
            </a:r>
          </a:p>
          <a:p>
            <a:r>
              <a:rPr lang="cs-CZ" dirty="0"/>
              <a:t>výnos z instalovaného výkonu při kolaudaci: 1.800.000 Kč</a:t>
            </a:r>
          </a:p>
          <a:p>
            <a:r>
              <a:rPr lang="cs-CZ" dirty="0"/>
              <a:t>výnosy z výroby elektřiny: 			  4.500.000 Kč</a:t>
            </a:r>
          </a:p>
          <a:p>
            <a:r>
              <a:rPr lang="cs-CZ" dirty="0"/>
              <a:t>výnos z věcných břemen:		      cca      200.000 Kč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2B9028-A760-0BA5-136C-DDAF3D89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06750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0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0951D-FF34-7BB7-1156-8B375CFD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Investice do FVE v katastru obce Vražné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681110-09FB-9707-7629-6300325B1E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2057400"/>
            <a:ext cx="8503920" cy="4572000"/>
          </a:xfrm>
        </p:spPr>
        <p:txBody>
          <a:bodyPr>
            <a:normAutofit/>
          </a:bodyPr>
          <a:lstStyle/>
          <a:p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v případě schválení celého záměru se firma MOFE bude podílet na investicích v obci – předjednáno dofinancování nově renovovaného hřiště v Emauzích cca – 800.000 Kč</a:t>
            </a:r>
          </a:p>
          <a:p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dofinancování výstavby 2 nových učeben v ZŠ cca – 1.500.000 Kč</a:t>
            </a:r>
          </a:p>
          <a:p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pravidelný roční příspěvek na kulturní akce</a:t>
            </a:r>
          </a:p>
          <a:p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celkový přínos – více než 10.000.000 Kč za 25 let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86950-5516-2CDB-985A-9A094B35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934133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97994-917F-78B8-4DCB-4FE714AE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Investice do FVE v katastru obce Vražné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C9DD9B-2FFB-6133-94DA-CBB945C08BF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5560"/>
            <a:ext cx="8778892" cy="5095768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5E1DF6-1ECB-A9DE-BF95-D5542F872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3" y="935009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Emauzy – místo zastavení a odpočinku</a:t>
            </a:r>
          </a:p>
        </p:txBody>
      </p:sp>
      <p:pic>
        <p:nvPicPr>
          <p:cNvPr id="1028" name="obrázek 8">
            <a:extLst>
              <a:ext uri="{FF2B5EF4-FFF2-40B4-BE49-F238E27FC236}">
                <a16:creationId xmlns:a16="http://schemas.microsoft.com/office/drawing/2014/main" id="{7A11E892-50A3-4016-DAC4-67B85EEC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537" y="-41298"/>
            <a:ext cx="5332827" cy="800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D12AE5-DBD6-BE12-55F2-25355186A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2" y="987552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8B89A-FD71-A54D-1D94-1EAA9FBE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Investice do FVE v katastru obce Vražné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79B79C-7A8A-5333-55F0-F357534181B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84976" cy="5040559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6B1BE0-6FF1-862C-865E-37BCD4A4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53" y="961589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7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E8A41-98EF-B0FF-BC8F-8CB1AD3B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Investice do FVE v katastru obce Vražné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3B0CC-CF2B-5CBD-8066-A3C38AC82BE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katastr obce má 1521 ha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FVE bude rozložena na cca 7 ha ploch, což je 0,5% rozlohy katastru obce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evropská legislativa i legislativa ČR se mění ve prospěch staveb energetického významu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obce budou muset přijmout taková opatření, aby umožnily vznik energetických zdrojů na svých katastrech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FVE, která bude instalována v našem katastru není zátěží pro životní prostředí ani pro komfort občanů obce – nesmrdí, nekouří, nevznikají dopravní zatížení, neznehodnocuje se půda stavebními zásahy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půda si 25 let odpočine a potom může být znovu využívána pro zemědělskou činnost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8E5864-0BA1-E971-3C34-9E80E0F86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906750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15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ED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9FA3D-FAF3-ADF0-4603-EA991651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Vize do budoucnosti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82D75F-7DBA-A421-15FD-39F24E4E04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7637" y="2057400"/>
            <a:ext cx="8503920" cy="4572000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nutné se dívat do budoucnosti a mít vizi na delší časové období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rychle se mění přístup k ekologii, k energetickým zdrojům a pokusit se ze změn získat přínos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díky spolupráci s investory je možné do obce přivést soukromý kapitál a nespoléhat se na zdroje EU nebo národní zdroje, které velmi rychle vysychají a množství peněz, které se do ekonomiky pumpovaly se bude rychle zmenšovat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1CC50A-6358-17BF-7F7E-9B411617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892754"/>
            <a:ext cx="70719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45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70000">
              <a:srgbClr val="C4D6EB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19"/>
          <p:cNvSpPr txBox="1">
            <a:spLocks/>
          </p:cNvSpPr>
          <p:nvPr/>
        </p:nvSpPr>
        <p:spPr>
          <a:xfrm>
            <a:off x="285998" y="3212976"/>
            <a:ext cx="8499995" cy="615244"/>
          </a:xfrm>
          <a:prstGeom prst="rect">
            <a:avLst/>
          </a:prstGeom>
        </p:spPr>
        <p:txBody>
          <a:bodyPr vert="horz">
            <a:noAutofit/>
          </a:bodyPr>
          <a:lstStyle>
            <a:lvl1pPr marL="457200" indent="-45720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kumimoji="0" sz="28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2700" dirty="0">
              <a:latin typeface="Calibri" panose="020F0502020204030204" pitchFamily="34" charset="0"/>
            </a:endParaRPr>
          </a:p>
          <a:p>
            <a:pPr algn="l"/>
            <a:endParaRPr lang="cs-CZ" sz="2700" dirty="0">
              <a:latin typeface="Calibri" panose="020F0502020204030204" pitchFamily="34" charset="0"/>
            </a:endParaRPr>
          </a:p>
          <a:p>
            <a:pPr algn="l"/>
            <a:endParaRPr lang="en-US" sz="270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331640" y="3429000"/>
            <a:ext cx="6408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700" b="1" dirty="0">
                <a:latin typeface="Calibri" panose="020F0502020204030204" pitchFamily="34" charset="0"/>
              </a:rPr>
              <a:t>Děkuji za pozornost.</a:t>
            </a:r>
          </a:p>
          <a:p>
            <a:pPr algn="ctr">
              <a:lnSpc>
                <a:spcPct val="150000"/>
              </a:lnSpc>
            </a:pPr>
            <a:r>
              <a:rPr lang="cs-CZ" sz="2700" b="1" dirty="0"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algn="ctr">
              <a:lnSpc>
                <a:spcPct val="150000"/>
              </a:lnSpc>
            </a:pPr>
            <a:endParaRPr lang="cs-CZ" sz="2700" b="1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cs-CZ" sz="2700" b="1" dirty="0">
                <a:latin typeface="Calibri" panose="020F0502020204030204" pitchFamily="34" charset="0"/>
                <a:sym typeface="Wingdings" panose="05000000000000000000" pitchFamily="2" charset="2"/>
              </a:rPr>
              <a:t>Lukáš Bršťák, starosta</a:t>
            </a:r>
            <a:endParaRPr lang="cs-CZ" sz="2700" b="1" dirty="0"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72" y="1580460"/>
            <a:ext cx="1497645" cy="14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39999">
              <a:srgbClr val="85C2FF"/>
            </a:gs>
            <a:gs pos="70000">
              <a:srgbClr val="C4D6EB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Emauzy – místo zastavení a odpočinku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>
            <a:normAutofit/>
          </a:bodyPr>
          <a:lstStyle/>
          <a:p>
            <a:endParaRPr lang="cs-CZ" sz="4000" dirty="0">
              <a:latin typeface="Calibri" panose="020F0502020204030204" pitchFamily="34" charset="0"/>
            </a:endParaRPr>
          </a:p>
          <a:p>
            <a:endParaRPr lang="cs-CZ" sz="4000" dirty="0">
              <a:latin typeface="Calibri" panose="020F0502020204030204" pitchFamily="34" charset="0"/>
            </a:endParaRPr>
          </a:p>
          <a:p>
            <a:r>
              <a:rPr lang="cs-CZ" sz="4000" dirty="0">
                <a:latin typeface="Calibri" panose="020F0502020204030204" pitchFamily="34" charset="0"/>
              </a:rPr>
              <a:t>celkové náklady:           1.035.000 s DPH </a:t>
            </a:r>
          </a:p>
          <a:p>
            <a:pPr algn="just">
              <a:buFont typeface="Wingdings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</a:rPr>
              <a:t>dotace na realizaci z MSK:   400.000 Kč</a:t>
            </a:r>
          </a:p>
          <a:p>
            <a:pPr algn="just">
              <a:buFont typeface="Wingdings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</a:rPr>
              <a:t>realizace a dokončení: 		6/2024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07122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439CDA"/>
            </a:gs>
            <a:gs pos="0">
              <a:srgbClr val="0076B5"/>
            </a:gs>
            <a:gs pos="60000">
              <a:srgbClr val="85C2FF"/>
            </a:gs>
            <a:gs pos="100000">
              <a:srgbClr val="FFED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FVE na obecních budovách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75F03F-C370-1BB0-4E3C-68AFB90466E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4" y="1527175"/>
            <a:ext cx="8140059" cy="45720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75" y="906503"/>
            <a:ext cx="703354" cy="7015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0076B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FVE na obecních budovách</a:t>
            </a:r>
            <a:endParaRPr lang="cs-CZ" sz="3600" b="1" dirty="0">
              <a:solidFill>
                <a:srgbClr val="0076B5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		Hasičárna, OÚ, ZŠ a MŠ</a:t>
            </a:r>
          </a:p>
          <a:p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celkové náklady: 			5.466.798 s DPH 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dotace na realizaci z MŽP: 	</a:t>
            </a:r>
            <a:r>
              <a:rPr lang="cs-CZ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3.583.589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Kč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realizace a dokončení: 		10/2024- 8/2027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instalovaný výkon celkem: 	64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MWh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úspora: 		40% ročně z odebrané energie</a:t>
            </a:r>
          </a:p>
          <a:p>
            <a:pPr algn="just">
              <a:buFont typeface="Wingdings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výměna střešní krytiny na OÚ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2650BA-4320-3F13-9855-CA66C3B9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53" y="858604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B5"/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940" b="1" dirty="0">
                <a:solidFill>
                  <a:srgbClr val="0076B5"/>
                </a:solidFill>
              </a:rPr>
              <a:t>Oprava kulturních památek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10809B3-9A92-493B-A2C4-38A6AE8B0D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5901" r="12102" b="18500"/>
          <a:stretch/>
        </p:blipFill>
        <p:spPr>
          <a:xfrm>
            <a:off x="539552" y="1412776"/>
            <a:ext cx="4104456" cy="50405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90A512-2196-4CB9-9B1C-3253D0B44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t="16401" r="40175" b="20601"/>
          <a:stretch/>
        </p:blipFill>
        <p:spPr>
          <a:xfrm>
            <a:off x="5652120" y="1412776"/>
            <a:ext cx="1728192" cy="49685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8F6DBB-64D7-BC24-DB46-2C703253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53" y="986944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D00"/>
            </a:gs>
            <a:gs pos="100000">
              <a:srgbClr val="0076B5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76B5"/>
                </a:solidFill>
              </a:rPr>
              <a:t>Oprava kulturních památek</a:t>
            </a:r>
            <a:endParaRPr lang="cs-CZ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844824"/>
            <a:ext cx="8503920" cy="4572000"/>
          </a:xfrm>
        </p:spPr>
        <p:txBody>
          <a:bodyPr>
            <a:normAutofit/>
          </a:bodyPr>
          <a:lstStyle/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socha Panny Marie s Ježíškem </a:t>
            </a:r>
          </a:p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pískovcový kříž vedle kaple v Hynčicích</a:t>
            </a:r>
          </a:p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celkové náklady: 		355.084 Kč</a:t>
            </a:r>
          </a:p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dotace z MZ:			248.557 Kč</a:t>
            </a:r>
          </a:p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vlastní zdroje:		106.527 Kč</a:t>
            </a:r>
          </a:p>
          <a:p>
            <a:pPr algn="just"/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realizace:		léto/podzim 2024</a:t>
            </a:r>
          </a:p>
          <a:p>
            <a:pPr algn="just"/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837F84-B6ED-3480-51AF-A54608DD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113" y="922166"/>
            <a:ext cx="707197" cy="70110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6457</TotalTime>
  <Words>1611</Words>
  <Application>Microsoft Office PowerPoint</Application>
  <PresentationFormat>Předvádění na obrazovce (4:3)</PresentationFormat>
  <Paragraphs>193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Georgia</vt:lpstr>
      <vt:lpstr>Wingdings</vt:lpstr>
      <vt:lpstr>Wingdings 2</vt:lpstr>
      <vt:lpstr>Administrativní</vt:lpstr>
      <vt:lpstr>Prezentace aplikace PowerPoint</vt:lpstr>
      <vt:lpstr>Cyklostezka Vražné – Jeseník nad Odrou</vt:lpstr>
      <vt:lpstr>Cyklostezka Vražné – Jeseník nad Odrou</vt:lpstr>
      <vt:lpstr>Emauzy – místo zastavení a odpočinku</vt:lpstr>
      <vt:lpstr>Emauzy – místo zastavení a odpočinku</vt:lpstr>
      <vt:lpstr>FVE na obecních budovách</vt:lpstr>
      <vt:lpstr>FVE na obecních budovách</vt:lpstr>
      <vt:lpstr>Oprava kulturních památek</vt:lpstr>
      <vt:lpstr>Oprava kulturních památek</vt:lpstr>
      <vt:lpstr>Učebny ZŠ</vt:lpstr>
      <vt:lpstr>Učebny ZŠ</vt:lpstr>
      <vt:lpstr>Rekonstrukce OÚ</vt:lpstr>
      <vt:lpstr>Rekonstrukce OÚ</vt:lpstr>
      <vt:lpstr>Rekonstrukce OÚ</vt:lpstr>
      <vt:lpstr>Hasičské auto - dodávka</vt:lpstr>
      <vt:lpstr>Hasičské auto - dodávka</vt:lpstr>
      <vt:lpstr>Rekonstrukce expozice RD</vt:lpstr>
      <vt:lpstr>Rekonstrukce expozice RD</vt:lpstr>
      <vt:lpstr>Změna územního plánu</vt:lpstr>
      <vt:lpstr>Změna územního plánu</vt:lpstr>
      <vt:lpstr>Změna územního plánu</vt:lpstr>
      <vt:lpstr>Změna územního plánu</vt:lpstr>
      <vt:lpstr>Změna územního plánu</vt:lpstr>
      <vt:lpstr>Změna územního plánu</vt:lpstr>
      <vt:lpstr>Přemístění autobusové zastávky v Hynčicích</vt:lpstr>
      <vt:lpstr>Přemístění autobusové zastávky v Hynčicích</vt:lpstr>
      <vt:lpstr>Sběrné místo </vt:lpstr>
      <vt:lpstr>Sběrné místo </vt:lpstr>
      <vt:lpstr>Optický kabel </vt:lpstr>
      <vt:lpstr>Optický kabel </vt:lpstr>
      <vt:lpstr>Kanalizace</vt:lpstr>
      <vt:lpstr>Kanalizace a ČOV</vt:lpstr>
      <vt:lpstr>Kanalizace a ČOV</vt:lpstr>
      <vt:lpstr>Kanalizace a ČOV</vt:lpstr>
      <vt:lpstr>Kanalizace a ČOV</vt:lpstr>
      <vt:lpstr>Kanalizace a ČOV</vt:lpstr>
      <vt:lpstr>Investice do FVE v katastru obce Vražné</vt:lpstr>
      <vt:lpstr>Investice do FVE v katastru obce Vražné</vt:lpstr>
      <vt:lpstr>Investice do FVE v katastru obce Vražné</vt:lpstr>
      <vt:lpstr>Investice do FVE v katastru obce Vražné</vt:lpstr>
      <vt:lpstr>Investice do FVE v katastru obce Vražné</vt:lpstr>
      <vt:lpstr>Vize do budoucnosti</vt:lpstr>
      <vt:lpstr>Prezentace aplikace PowerPoint</vt:lpstr>
    </vt:vector>
  </TitlesOfParts>
  <Company>Obec Jeseník nad Odrou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Jedlé houby</dc:title>
  <dc:creator>Kronika</dc:creator>
  <cp:lastModifiedBy>Účetní</cp:lastModifiedBy>
  <cp:revision>492</cp:revision>
  <dcterms:created xsi:type="dcterms:W3CDTF">2013-05-31T11:42:54Z</dcterms:created>
  <dcterms:modified xsi:type="dcterms:W3CDTF">2024-05-24T06:31:27Z</dcterms:modified>
</cp:coreProperties>
</file>